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Helios Bold" charset="1" panose="020B0704020202020204"/>
      <p:regular r:id="rId10"/>
    </p:embeddedFont>
    <p:embeddedFont>
      <p:font typeface="Helios" charset="1" panose="020B0504020202020204"/>
      <p:regular r:id="rId11"/>
    </p:embeddedFont>
    <p:embeddedFont>
      <p:font typeface="TS Deniz Bold" charset="1" panose="00000800000000000000"/>
      <p:regular r:id="rId12"/>
    </p:embeddedFont>
    <p:embeddedFont>
      <p:font typeface="Borel" charset="1" panose="00000000000000000000"/>
      <p:regular r:id="rId13"/>
    </p:embeddedFont>
    <p:embeddedFont>
      <p:font typeface="Helios Italics" charset="1" panose="020B050302020209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807912" y="-6460963"/>
            <a:ext cx="20593590" cy="7489663"/>
            <a:chOff x="0" y="0"/>
            <a:chExt cx="5423826" cy="197258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423826" cy="1972586"/>
            </a:xfrm>
            <a:custGeom>
              <a:avLst/>
              <a:gdLst/>
              <a:ahLst/>
              <a:cxnLst/>
              <a:rect r="r" b="b" t="t" l="l"/>
              <a:pathLst>
                <a:path h="1972586" w="5423826">
                  <a:moveTo>
                    <a:pt x="0" y="0"/>
                  </a:moveTo>
                  <a:lnTo>
                    <a:pt x="5423826" y="0"/>
                  </a:lnTo>
                  <a:lnTo>
                    <a:pt x="5423826" y="1972586"/>
                  </a:lnTo>
                  <a:lnTo>
                    <a:pt x="0" y="1972586"/>
                  </a:ln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5423826" cy="20202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1068907" y="9258300"/>
            <a:ext cx="21201429" cy="7489663"/>
            <a:chOff x="0" y="0"/>
            <a:chExt cx="5583916" cy="197258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583916" cy="1972586"/>
            </a:xfrm>
            <a:custGeom>
              <a:avLst/>
              <a:gdLst/>
              <a:ahLst/>
              <a:cxnLst/>
              <a:rect r="r" b="b" t="t" l="l"/>
              <a:pathLst>
                <a:path h="1972586" w="5583916">
                  <a:moveTo>
                    <a:pt x="0" y="0"/>
                  </a:moveTo>
                  <a:lnTo>
                    <a:pt x="5583916" y="0"/>
                  </a:lnTo>
                  <a:lnTo>
                    <a:pt x="5583916" y="1972586"/>
                  </a:lnTo>
                  <a:lnTo>
                    <a:pt x="0" y="1972586"/>
                  </a:ln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5583916" cy="20202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841152" y="2888189"/>
            <a:ext cx="16819923" cy="5040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09"/>
              </a:lnSpc>
            </a:pPr>
            <a:r>
              <a:rPr lang="en-US" b="true" sz="4078" spc="240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1 </a:t>
            </a: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La noticia de que los gentiles habían recibido la palabra de Dios </a:t>
            </a:r>
            <a:r>
              <a:rPr lang="en-US" b="true" sz="4078" spc="240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pronto</a:t>
            </a: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llegó a los apóstoles y a los demás creyentes de Judea. </a:t>
            </a:r>
          </a:p>
          <a:p>
            <a:pPr algn="ctr">
              <a:lnSpc>
                <a:spcPts val="5709"/>
              </a:lnSpc>
            </a:pP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2 </a:t>
            </a:r>
            <a:r>
              <a:rPr lang="en-US" b="true" sz="4078" spc="240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Así que</a:t>
            </a: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cuando Pedro regresó a Jerusalén, los creyentes judíos lo criticaron.3 —Entraste en una casa de gentiles, ¡y hasta comiste con ellos!—le dijeron.</a:t>
            </a:r>
          </a:p>
          <a:p>
            <a:pPr algn="ctr">
              <a:lnSpc>
                <a:spcPts val="5709"/>
              </a:lnSpc>
              <a:spcBef>
                <a:spcPct val="0"/>
              </a:spcBef>
            </a:pP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4 </a:t>
            </a:r>
            <a:r>
              <a:rPr lang="en-US" b="true" sz="4078" spc="240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Entonces</a:t>
            </a:r>
            <a:r>
              <a:rPr lang="en-US" sz="4078" spc="240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Pedro les contó todo tal como había sucedido.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336531" y="1082985"/>
            <a:ext cx="11614938" cy="1458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101"/>
              </a:lnSpc>
            </a:pPr>
            <a:r>
              <a:rPr lang="en-US" b="true" sz="10184" spc="-336">
                <a:solidFill>
                  <a:srgbClr val="4D4C4C"/>
                </a:solidFill>
                <a:latin typeface="TS Deniz Bold"/>
                <a:ea typeface="TS Deniz Bold"/>
                <a:cs typeface="TS Deniz Bold"/>
                <a:sym typeface="TS Deniz Bold"/>
              </a:rPr>
              <a:t>HECHOS 11:1-4</a:t>
            </a:r>
          </a:p>
        </p:txBody>
      </p:sp>
      <p:grpSp>
        <p:nvGrpSpPr>
          <p:cNvPr name="Group 10" id="10"/>
          <p:cNvGrpSpPr/>
          <p:nvPr/>
        </p:nvGrpSpPr>
        <p:grpSpPr>
          <a:xfrm rot="0">
            <a:off x="-1540786" y="8631000"/>
            <a:ext cx="5955018" cy="1254599"/>
            <a:chOff x="0" y="0"/>
            <a:chExt cx="1928998" cy="4064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928998" cy="406400"/>
            </a:xfrm>
            <a:custGeom>
              <a:avLst/>
              <a:gdLst/>
              <a:ahLst/>
              <a:cxnLst/>
              <a:rect r="r" b="b" t="t" l="l"/>
              <a:pathLst>
                <a:path h="406400" w="1928998">
                  <a:moveTo>
                    <a:pt x="1725798" y="0"/>
                  </a:moveTo>
                  <a:cubicBezTo>
                    <a:pt x="1838022" y="0"/>
                    <a:pt x="1928998" y="90976"/>
                    <a:pt x="1928998" y="203200"/>
                  </a:cubicBezTo>
                  <a:cubicBezTo>
                    <a:pt x="1928998" y="315424"/>
                    <a:pt x="1838022" y="406400"/>
                    <a:pt x="1725798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1928998" cy="454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13375000" y="363601"/>
            <a:ext cx="5924969" cy="1248269"/>
            <a:chOff x="0" y="0"/>
            <a:chExt cx="1928998" cy="406400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928998" cy="406400"/>
            </a:xfrm>
            <a:custGeom>
              <a:avLst/>
              <a:gdLst/>
              <a:ahLst/>
              <a:cxnLst/>
              <a:rect r="r" b="b" t="t" l="l"/>
              <a:pathLst>
                <a:path h="406400" w="1928998">
                  <a:moveTo>
                    <a:pt x="1725798" y="0"/>
                  </a:moveTo>
                  <a:cubicBezTo>
                    <a:pt x="1838022" y="0"/>
                    <a:pt x="1928998" y="90976"/>
                    <a:pt x="1928998" y="203200"/>
                  </a:cubicBezTo>
                  <a:cubicBezTo>
                    <a:pt x="1928998" y="315424"/>
                    <a:pt x="1838022" y="406400"/>
                    <a:pt x="1725798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-47625"/>
              <a:ext cx="1928998" cy="454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0">
            <a:off x="-1638712" y="3605783"/>
            <a:ext cx="3075434" cy="3075434"/>
          </a:xfrm>
          <a:custGeom>
            <a:avLst/>
            <a:gdLst/>
            <a:ahLst/>
            <a:cxnLst/>
            <a:rect r="r" b="b" t="t" l="l"/>
            <a:pathLst>
              <a:path h="3075434" w="3075434">
                <a:moveTo>
                  <a:pt x="0" y="0"/>
                </a:moveTo>
                <a:lnTo>
                  <a:pt x="3075435" y="0"/>
                </a:lnTo>
                <a:lnTo>
                  <a:pt x="3075435" y="3075434"/>
                </a:lnTo>
                <a:lnTo>
                  <a:pt x="0" y="3075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7057088" y="3605783"/>
            <a:ext cx="3075434" cy="3075434"/>
          </a:xfrm>
          <a:custGeom>
            <a:avLst/>
            <a:gdLst/>
            <a:ahLst/>
            <a:cxnLst/>
            <a:rect r="r" b="b" t="t" l="l"/>
            <a:pathLst>
              <a:path h="3075434" w="3075434">
                <a:moveTo>
                  <a:pt x="0" y="0"/>
                </a:moveTo>
                <a:lnTo>
                  <a:pt x="3075435" y="0"/>
                </a:lnTo>
                <a:lnTo>
                  <a:pt x="3075435" y="3075434"/>
                </a:lnTo>
                <a:lnTo>
                  <a:pt x="0" y="30754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245580" y="1208943"/>
            <a:ext cx="1191142" cy="1193312"/>
          </a:xfrm>
          <a:custGeom>
            <a:avLst/>
            <a:gdLst/>
            <a:ahLst/>
            <a:cxnLst/>
            <a:rect r="r" b="b" t="t" l="l"/>
            <a:pathLst>
              <a:path h="1193312" w="1191142">
                <a:moveTo>
                  <a:pt x="0" y="0"/>
                </a:moveTo>
                <a:lnTo>
                  <a:pt x="1191143" y="0"/>
                </a:lnTo>
                <a:lnTo>
                  <a:pt x="1191143" y="1193312"/>
                </a:lnTo>
                <a:lnTo>
                  <a:pt x="0" y="119331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-10800000">
            <a:off x="16855580" y="7662731"/>
            <a:ext cx="1191142" cy="1193312"/>
          </a:xfrm>
          <a:custGeom>
            <a:avLst/>
            <a:gdLst/>
            <a:ahLst/>
            <a:cxnLst/>
            <a:rect r="r" b="b" t="t" l="l"/>
            <a:pathLst>
              <a:path h="1193312" w="1191142">
                <a:moveTo>
                  <a:pt x="0" y="0"/>
                </a:moveTo>
                <a:lnTo>
                  <a:pt x="1191142" y="0"/>
                </a:lnTo>
                <a:lnTo>
                  <a:pt x="1191142" y="1193312"/>
                </a:lnTo>
                <a:lnTo>
                  <a:pt x="0" y="119331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-3030895" y="-1481768"/>
            <a:ext cx="8678012" cy="2963535"/>
            <a:chOff x="0" y="0"/>
            <a:chExt cx="1070213" cy="36547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70213" cy="365477"/>
            </a:xfrm>
            <a:custGeom>
              <a:avLst/>
              <a:gdLst/>
              <a:ahLst/>
              <a:cxnLst/>
              <a:rect r="r" b="b" t="t" l="l"/>
              <a:pathLst>
                <a:path h="365477" w="1070213">
                  <a:moveTo>
                    <a:pt x="867013" y="0"/>
                  </a:moveTo>
                  <a:cubicBezTo>
                    <a:pt x="979237" y="0"/>
                    <a:pt x="1070213" y="81815"/>
                    <a:pt x="1070213" y="182739"/>
                  </a:cubicBezTo>
                  <a:cubicBezTo>
                    <a:pt x="1070213" y="283662"/>
                    <a:pt x="979237" y="365477"/>
                    <a:pt x="867013" y="365477"/>
                  </a:cubicBezTo>
                  <a:lnTo>
                    <a:pt x="203200" y="365477"/>
                  </a:lnTo>
                  <a:cubicBezTo>
                    <a:pt x="90976" y="365477"/>
                    <a:pt x="0" y="283662"/>
                    <a:pt x="0" y="182739"/>
                  </a:cubicBezTo>
                  <a:cubicBezTo>
                    <a:pt x="0" y="8181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1070213" cy="4131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6303218" y="1782681"/>
            <a:ext cx="5681563" cy="21193096"/>
            <a:chOff x="0" y="0"/>
            <a:chExt cx="1496379" cy="558172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96379" cy="5581721"/>
            </a:xfrm>
            <a:custGeom>
              <a:avLst/>
              <a:gdLst/>
              <a:ahLst/>
              <a:cxnLst/>
              <a:rect r="r" b="b" t="t" l="l"/>
              <a:pathLst>
                <a:path h="5581721" w="1496379">
                  <a:moveTo>
                    <a:pt x="0" y="0"/>
                  </a:moveTo>
                  <a:lnTo>
                    <a:pt x="1496379" y="0"/>
                  </a:lnTo>
                  <a:lnTo>
                    <a:pt x="1496379" y="5581721"/>
                  </a:lnTo>
                  <a:lnTo>
                    <a:pt x="0" y="5581721"/>
                  </a:ln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1496379" cy="56293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904705" y="8814719"/>
            <a:ext cx="8227978" cy="4140271"/>
            <a:chOff x="0" y="0"/>
            <a:chExt cx="807640" cy="4064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07640" cy="406400"/>
            </a:xfrm>
            <a:custGeom>
              <a:avLst/>
              <a:gdLst/>
              <a:ahLst/>
              <a:cxnLst/>
              <a:rect r="r" b="b" t="t" l="l"/>
              <a:pathLst>
                <a:path h="406400" w="807640">
                  <a:moveTo>
                    <a:pt x="604440" y="0"/>
                  </a:moveTo>
                  <a:cubicBezTo>
                    <a:pt x="716665" y="0"/>
                    <a:pt x="807640" y="90976"/>
                    <a:pt x="807640" y="203200"/>
                  </a:cubicBezTo>
                  <a:cubicBezTo>
                    <a:pt x="807640" y="315424"/>
                    <a:pt x="716665" y="406400"/>
                    <a:pt x="60444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47625"/>
              <a:ext cx="807640" cy="454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-2482267" y="5600852"/>
            <a:ext cx="3790378" cy="3790378"/>
          </a:xfrm>
          <a:custGeom>
            <a:avLst/>
            <a:gdLst/>
            <a:ahLst/>
            <a:cxnLst/>
            <a:rect r="r" b="b" t="t" l="l"/>
            <a:pathLst>
              <a:path h="3790378" w="3790378">
                <a:moveTo>
                  <a:pt x="0" y="0"/>
                </a:moveTo>
                <a:lnTo>
                  <a:pt x="3790378" y="0"/>
                </a:lnTo>
                <a:lnTo>
                  <a:pt x="3790378" y="3790378"/>
                </a:lnTo>
                <a:lnTo>
                  <a:pt x="0" y="37903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true" flipV="false" rot="0">
            <a:off x="15779555" y="-2054917"/>
            <a:ext cx="2959490" cy="4423151"/>
          </a:xfrm>
          <a:custGeom>
            <a:avLst/>
            <a:gdLst/>
            <a:ahLst/>
            <a:cxnLst/>
            <a:rect r="r" b="b" t="t" l="l"/>
            <a:pathLst>
              <a:path h="4423151" w="2959490">
                <a:moveTo>
                  <a:pt x="2959490" y="0"/>
                </a:moveTo>
                <a:lnTo>
                  <a:pt x="0" y="0"/>
                </a:lnTo>
                <a:lnTo>
                  <a:pt x="0" y="4423151"/>
                </a:lnTo>
                <a:lnTo>
                  <a:pt x="2959490" y="4423151"/>
                </a:lnTo>
                <a:lnTo>
                  <a:pt x="295949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4281187" y="529783"/>
            <a:ext cx="12978113" cy="1838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052"/>
              </a:lnSpc>
              <a:spcBef>
                <a:spcPct val="0"/>
              </a:spcBef>
            </a:pPr>
            <a:r>
              <a:rPr lang="en-US" sz="10752">
                <a:solidFill>
                  <a:srgbClr val="71743C"/>
                </a:solidFill>
                <a:latin typeface="Borel"/>
                <a:ea typeface="Borel"/>
                <a:cs typeface="Borel"/>
                <a:sym typeface="Borel"/>
              </a:rPr>
              <a:t>Hechos 11:5-10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65317" y="2493342"/>
            <a:ext cx="18122683" cy="61200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848"/>
              </a:lnSpc>
            </a:pP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5 —Yo estaba en la ciudad de Jope—les dijo—, y </a:t>
            </a:r>
            <a:r>
              <a:rPr lang="en-US" b="true" sz="3463" spc="204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mientras</a:t>
            </a: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oraba, caí en un estado de éxtasis y tuve una visión. Algo parecido a una sábana grande descendía por sus cuatro puntas desde el cielo y bajó justo hasta donde yo estaba. 6 Cuando me fijé en el contenido de la sábana, vi toda clase de animales domésticos y salvajes, reptiles y aves. 7 Y oí una voz que decía: </a:t>
            </a:r>
            <a:r>
              <a:rPr lang="en-US" sz="3463" i="true" spc="204">
                <a:solidFill>
                  <a:srgbClr val="4D4C4C"/>
                </a:solidFill>
                <a:latin typeface="Helios Italics"/>
                <a:ea typeface="Helios Italics"/>
                <a:cs typeface="Helios Italics"/>
                <a:sym typeface="Helios Italics"/>
              </a:rPr>
              <a:t>“Levántate, Pedro, mátalos y come de ellos”</a:t>
            </a: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. 8 »“No, Señor—respondí—. Jamás he comido algo que nuestras leyes judías declaren impuro o inmundo”. 9 »Pero la voz del cielo habló de nuevo: </a:t>
            </a:r>
            <a:r>
              <a:rPr lang="en-US" sz="3463" i="true" spc="204">
                <a:solidFill>
                  <a:srgbClr val="4D4C4C"/>
                </a:solidFill>
                <a:latin typeface="Helios Italics"/>
                <a:ea typeface="Helios Italics"/>
                <a:cs typeface="Helios Italics"/>
                <a:sym typeface="Helios Italics"/>
              </a:rPr>
              <a:t>“No llames a algo impuro si Dios lo ha hecho limpio”</a:t>
            </a: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. </a:t>
            </a:r>
          </a:p>
          <a:p>
            <a:pPr algn="ctr">
              <a:lnSpc>
                <a:spcPts val="4848"/>
              </a:lnSpc>
              <a:spcBef>
                <a:spcPct val="0"/>
              </a:spcBef>
            </a:pP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10 Eso sucedió </a:t>
            </a:r>
            <a:r>
              <a:rPr lang="en-US" b="true" sz="3463" spc="204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tres veces</a:t>
            </a:r>
            <a:r>
              <a:rPr lang="en-US" sz="3463" spc="204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antes de que la sábana, con todo lo que había dentro, fuera subida al cielo otra vez.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2980490" y="932528"/>
            <a:ext cx="1098480" cy="1098480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6160820" y="-12167794"/>
            <a:ext cx="5966360" cy="19855818"/>
            <a:chOff x="0" y="0"/>
            <a:chExt cx="1571387" cy="522951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71387" cy="5229516"/>
            </a:xfrm>
            <a:custGeom>
              <a:avLst/>
              <a:gdLst/>
              <a:ahLst/>
              <a:cxnLst/>
              <a:rect r="r" b="b" t="t" l="l"/>
              <a:pathLst>
                <a:path h="5229516" w="1571387">
                  <a:moveTo>
                    <a:pt x="0" y="0"/>
                  </a:moveTo>
                  <a:lnTo>
                    <a:pt x="1571387" y="0"/>
                  </a:lnTo>
                  <a:lnTo>
                    <a:pt x="1571387" y="5229516"/>
                  </a:lnTo>
                  <a:lnTo>
                    <a:pt x="0" y="5229516"/>
                  </a:ln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1571387" cy="52771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10800000">
            <a:off x="13627384" y="-2382359"/>
            <a:ext cx="8227978" cy="4140271"/>
            <a:chOff x="0" y="0"/>
            <a:chExt cx="807640" cy="4064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07640" cy="406400"/>
            </a:xfrm>
            <a:custGeom>
              <a:avLst/>
              <a:gdLst/>
              <a:ahLst/>
              <a:cxnLst/>
              <a:rect r="r" b="b" t="t" l="l"/>
              <a:pathLst>
                <a:path h="406400" w="807640">
                  <a:moveTo>
                    <a:pt x="604440" y="0"/>
                  </a:moveTo>
                  <a:cubicBezTo>
                    <a:pt x="716665" y="0"/>
                    <a:pt x="807640" y="90976"/>
                    <a:pt x="807640" y="203200"/>
                  </a:cubicBezTo>
                  <a:cubicBezTo>
                    <a:pt x="807640" y="315424"/>
                    <a:pt x="716665" y="406400"/>
                    <a:pt x="60444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807640" cy="454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-2368250" y="8057418"/>
            <a:ext cx="4736499" cy="4736499"/>
          </a:xfrm>
          <a:custGeom>
            <a:avLst/>
            <a:gdLst/>
            <a:ahLst/>
            <a:cxnLst/>
            <a:rect r="r" b="b" t="t" l="l"/>
            <a:pathLst>
              <a:path h="4736499" w="4736499">
                <a:moveTo>
                  <a:pt x="0" y="0"/>
                </a:moveTo>
                <a:lnTo>
                  <a:pt x="4736500" y="0"/>
                </a:lnTo>
                <a:lnTo>
                  <a:pt x="4736500" y="4736500"/>
                </a:lnTo>
                <a:lnTo>
                  <a:pt x="0" y="47365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2288458" y="1308568"/>
            <a:ext cx="12978113" cy="1838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052"/>
              </a:lnSpc>
              <a:spcBef>
                <a:spcPct val="0"/>
              </a:spcBef>
            </a:pPr>
            <a:r>
              <a:rPr lang="en-US" sz="10752">
                <a:solidFill>
                  <a:srgbClr val="71743C"/>
                </a:solidFill>
                <a:latin typeface="Borel"/>
                <a:ea typeface="Borel"/>
                <a:cs typeface="Borel"/>
                <a:sym typeface="Borel"/>
              </a:rPr>
              <a:t>Hechos 11:11-18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241689" y="2727856"/>
            <a:ext cx="16655452" cy="49115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98"/>
              </a:lnSpc>
            </a:pP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11 »</a:t>
            </a:r>
            <a:r>
              <a:rPr lang="en-US" sz="2570" spc="151" b="true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En ese preciso momento</a:t>
            </a: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, tres hombres que habían sido enviados desde Cesarea llegaron a la casa donde estábamos hospedados. 12 </a:t>
            </a:r>
            <a:r>
              <a:rPr lang="en-US" sz="2570" spc="151" u="sng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El Espíritu Santo me dijo</a:t>
            </a: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que los acompañara y que no me preocupara que fueran gentiles. Estos seis hermanos aquí presentes me acompañaron, y pronto entramos en la casa del hombre que había mandado a buscarnos. 13 Él nos contó cómo un ángel se le había aparecido en su casa y le había dicho: “Envía mensajeros a Jope y manda a llamar a un hombre llamado Simón Pedro. 14 ¡Él te dirá cómo tú y todos los de tu casa pueden ser salvos!”.</a:t>
            </a:r>
          </a:p>
          <a:p>
            <a:pPr algn="l">
              <a:lnSpc>
                <a:spcPts val="3598"/>
              </a:lnSpc>
              <a:spcBef>
                <a:spcPct val="0"/>
              </a:spcBef>
            </a:pP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15 »Cuando comencé a hablar—continuó Pedro—, </a:t>
            </a:r>
            <a:r>
              <a:rPr lang="en-US" sz="2570" spc="151" u="sng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el Espíritu Santo descendió</a:t>
            </a: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sobre ellos tal como descendió sobre nosotros al principio. 16 Entonces pensé en las palabras del Señor cuando dijo: “</a:t>
            </a:r>
            <a:r>
              <a:rPr lang="en-US" sz="2570" i="true" spc="151">
                <a:solidFill>
                  <a:srgbClr val="4D4C4C"/>
                </a:solidFill>
                <a:latin typeface="Helios Italics"/>
                <a:ea typeface="Helios Italics"/>
                <a:cs typeface="Helios Italics"/>
                <a:sym typeface="Helios Italics"/>
              </a:rPr>
              <a:t>Juan bautizó con agua, pero ustedes serán bautizados con el Espíritu Santo</a:t>
            </a:r>
            <a:r>
              <a:rPr lang="en-US" sz="2570" spc="151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”. 17 Y, como Dios les dio a esos gentiles el mismo don que nos dio a nosotros cuando creímos en el Señor Jesucristo, ¿quién era yo para estorbar a Dios?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206462" y="2685645"/>
            <a:ext cx="660687" cy="661890"/>
          </a:xfrm>
          <a:custGeom>
            <a:avLst/>
            <a:gdLst/>
            <a:ahLst/>
            <a:cxnLst/>
            <a:rect r="r" b="b" t="t" l="l"/>
            <a:pathLst>
              <a:path h="661890" w="660687">
                <a:moveTo>
                  <a:pt x="0" y="0"/>
                </a:moveTo>
                <a:lnTo>
                  <a:pt x="660686" y="0"/>
                </a:lnTo>
                <a:lnTo>
                  <a:pt x="660686" y="661890"/>
                </a:lnTo>
                <a:lnTo>
                  <a:pt x="0" y="661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-10800000">
            <a:off x="15936505" y="1188018"/>
            <a:ext cx="1139788" cy="1139788"/>
            <a:chOff x="0" y="0"/>
            <a:chExt cx="812800" cy="8128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2288458" y="7809563"/>
            <a:ext cx="15873318" cy="18964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69"/>
              </a:lnSpc>
            </a:pPr>
            <a:r>
              <a:rPr lang="en-US" sz="2835" spc="-9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18 CUANDO LOS DEMÁS OYERON ESTO,  </a:t>
            </a:r>
            <a:r>
              <a:rPr lang="en-US" b="true" sz="2835" spc="-93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DEJARON DE OPONERSE Y COMENZARON A ALABAR A DIOS</a:t>
            </a:r>
            <a:r>
              <a:rPr lang="en-US" sz="2835" spc="-9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. DIJERON: —PODEMOS VER QUE DIOS TAMBIÉN LES HA DADO A LOS GENTILES EL PRIVILEGIO DE ARREPENTIRSE DE SUS PECADOS Y DE RECIBIR VIDA ETERNA.</a:t>
            </a:r>
          </a:p>
          <a:p>
            <a:pPr algn="l">
              <a:lnSpc>
                <a:spcPts val="326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D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10800000">
            <a:off x="-3030895" y="-1481768"/>
            <a:ext cx="8678012" cy="2963535"/>
            <a:chOff x="0" y="0"/>
            <a:chExt cx="1070213" cy="36547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70213" cy="365477"/>
            </a:xfrm>
            <a:custGeom>
              <a:avLst/>
              <a:gdLst/>
              <a:ahLst/>
              <a:cxnLst/>
              <a:rect r="r" b="b" t="t" l="l"/>
              <a:pathLst>
                <a:path h="365477" w="1070213">
                  <a:moveTo>
                    <a:pt x="867013" y="0"/>
                  </a:moveTo>
                  <a:cubicBezTo>
                    <a:pt x="979237" y="0"/>
                    <a:pt x="1070213" y="81815"/>
                    <a:pt x="1070213" y="182739"/>
                  </a:cubicBezTo>
                  <a:cubicBezTo>
                    <a:pt x="1070213" y="283662"/>
                    <a:pt x="979237" y="365477"/>
                    <a:pt x="867013" y="365477"/>
                  </a:cubicBezTo>
                  <a:lnTo>
                    <a:pt x="203200" y="365477"/>
                  </a:lnTo>
                  <a:cubicBezTo>
                    <a:pt x="90976" y="365477"/>
                    <a:pt x="0" y="283662"/>
                    <a:pt x="0" y="182739"/>
                  </a:cubicBezTo>
                  <a:cubicBezTo>
                    <a:pt x="0" y="81815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1070213" cy="41310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6303218" y="1782681"/>
            <a:ext cx="5681563" cy="21193096"/>
            <a:chOff x="0" y="0"/>
            <a:chExt cx="1496379" cy="558172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496379" cy="5581721"/>
            </a:xfrm>
            <a:custGeom>
              <a:avLst/>
              <a:gdLst/>
              <a:ahLst/>
              <a:cxnLst/>
              <a:rect r="r" b="b" t="t" l="l"/>
              <a:pathLst>
                <a:path h="5581721" w="1496379">
                  <a:moveTo>
                    <a:pt x="0" y="0"/>
                  </a:moveTo>
                  <a:lnTo>
                    <a:pt x="1496379" y="0"/>
                  </a:lnTo>
                  <a:lnTo>
                    <a:pt x="1496379" y="5581721"/>
                  </a:lnTo>
                  <a:lnTo>
                    <a:pt x="0" y="5581721"/>
                  </a:ln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1496379" cy="56293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2904705" y="9071360"/>
            <a:ext cx="8227978" cy="3883630"/>
            <a:chOff x="0" y="0"/>
            <a:chExt cx="807640" cy="381209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807640" cy="381209"/>
            </a:xfrm>
            <a:custGeom>
              <a:avLst/>
              <a:gdLst/>
              <a:ahLst/>
              <a:cxnLst/>
              <a:rect r="r" b="b" t="t" l="l"/>
              <a:pathLst>
                <a:path h="381209" w="807640">
                  <a:moveTo>
                    <a:pt x="604440" y="0"/>
                  </a:moveTo>
                  <a:cubicBezTo>
                    <a:pt x="716665" y="0"/>
                    <a:pt x="807640" y="85336"/>
                    <a:pt x="807640" y="190604"/>
                  </a:cubicBezTo>
                  <a:cubicBezTo>
                    <a:pt x="807640" y="295872"/>
                    <a:pt x="716665" y="381209"/>
                    <a:pt x="604440" y="381209"/>
                  </a:cubicBezTo>
                  <a:lnTo>
                    <a:pt x="203200" y="381209"/>
                  </a:lnTo>
                  <a:cubicBezTo>
                    <a:pt x="90976" y="381209"/>
                    <a:pt x="0" y="295872"/>
                    <a:pt x="0" y="190604"/>
                  </a:cubicBezTo>
                  <a:cubicBezTo>
                    <a:pt x="0" y="8533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" cap="sq">
              <a:solidFill>
                <a:srgbClr val="4D4C4C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47625"/>
              <a:ext cx="807640" cy="42883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true" flipV="false" rot="0">
            <a:off x="16314223" y="-2392144"/>
            <a:ext cx="2959490" cy="4423151"/>
          </a:xfrm>
          <a:custGeom>
            <a:avLst/>
            <a:gdLst/>
            <a:ahLst/>
            <a:cxnLst/>
            <a:rect r="r" b="b" t="t" l="l"/>
            <a:pathLst>
              <a:path h="4423151" w="2959490">
                <a:moveTo>
                  <a:pt x="2959491" y="0"/>
                </a:moveTo>
                <a:lnTo>
                  <a:pt x="0" y="0"/>
                </a:lnTo>
                <a:lnTo>
                  <a:pt x="0" y="4423151"/>
                </a:lnTo>
                <a:lnTo>
                  <a:pt x="2959491" y="4423151"/>
                </a:lnTo>
                <a:lnTo>
                  <a:pt x="2959491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4516441" y="462530"/>
            <a:ext cx="12978113" cy="1838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052"/>
              </a:lnSpc>
              <a:spcBef>
                <a:spcPct val="0"/>
              </a:spcBef>
            </a:pPr>
            <a:r>
              <a:rPr lang="en-US" sz="10752">
                <a:solidFill>
                  <a:srgbClr val="71743C"/>
                </a:solidFill>
                <a:latin typeface="Borel"/>
                <a:ea typeface="Borel"/>
                <a:cs typeface="Borel"/>
                <a:sym typeface="Borel"/>
              </a:rPr>
              <a:t>Hechos 11:19-26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0" y="1816659"/>
            <a:ext cx="18288000" cy="77313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64"/>
              </a:lnSpc>
            </a:pP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19 </a:t>
            </a:r>
            <a:r>
              <a:rPr lang="en-US" b="true" sz="3117" spc="183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Mientras tanto</a:t>
            </a: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, los creyentes que fueron dispersados durante la persecución que hubo después de la muerte de Esteban, viajaron tan lejos como Fenicia, Chipre y Antioquía de Siria. Predicaban la palabra de Dios, pero solo a judíos. 20 </a:t>
            </a:r>
            <a:r>
              <a:rPr lang="en-US" b="true" sz="3117" spc="183">
                <a:solidFill>
                  <a:srgbClr val="4D4C4C"/>
                </a:solidFill>
                <a:latin typeface="Helios Bold"/>
                <a:ea typeface="Helios Bold"/>
                <a:cs typeface="Helios Bold"/>
                <a:sym typeface="Helios Bold"/>
              </a:rPr>
              <a:t>Sin embargo</a:t>
            </a: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, </a:t>
            </a:r>
            <a:r>
              <a:rPr lang="en-US" sz="3117" spc="183" u="sng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algunos</a:t>
            </a: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de los creyentes que fueron a Antioquía desde Chipre y Cirene </a:t>
            </a:r>
            <a:r>
              <a:rPr lang="en-US" sz="3117" spc="183" u="sng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les comenzaron a predicar a los gentiles acerca del Señor Jesús</a:t>
            </a: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. 21 </a:t>
            </a:r>
            <a:r>
              <a:rPr lang="en-US" sz="3117" spc="183" u="sng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El poder del Señor estaba con ellos, y un gran número de estos gentiles creyó y se convirtió al Señor.</a:t>
            </a:r>
          </a:p>
          <a:p>
            <a:pPr algn="ctr">
              <a:lnSpc>
                <a:spcPts val="4364"/>
              </a:lnSpc>
            </a:pP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22</a:t>
            </a:r>
            <a:r>
              <a:rPr lang="en-US" sz="3117" i="true" spc="183">
                <a:solidFill>
                  <a:srgbClr val="4D4C4C"/>
                </a:solidFill>
                <a:latin typeface="Helios Italics"/>
                <a:ea typeface="Helios Italics"/>
                <a:cs typeface="Helios Italics"/>
                <a:sym typeface="Helios Italics"/>
              </a:rPr>
              <a:t> Cuando la iglesia de Jerusalén se enteró de lo que había pasado, enviaron a Bernabé a Antioquía.</a:t>
            </a: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 23 Cuando él llegó y vio las pruebas de la bendición de Dios, se llenó de alegría y alentó a los creyentes a que permanecieran fieles al Señor. 24 Bernabé era un hombre bueno, lleno del Espíritu Santo y firme en la fe. Y mucha gente llegó al Señor.</a:t>
            </a:r>
          </a:p>
          <a:p>
            <a:pPr algn="ctr">
              <a:lnSpc>
                <a:spcPts val="4364"/>
              </a:lnSpc>
              <a:spcBef>
                <a:spcPct val="0"/>
              </a:spcBef>
            </a:pPr>
            <a:r>
              <a:rPr lang="en-US" sz="3117" spc="183">
                <a:solidFill>
                  <a:srgbClr val="4D4C4C"/>
                </a:solidFill>
                <a:latin typeface="Helios"/>
                <a:ea typeface="Helios"/>
                <a:cs typeface="Helios"/>
                <a:sym typeface="Helios"/>
              </a:rPr>
              <a:t>25 Después Bernabé siguió hasta Tarso para buscar a Saulo. 26 Cuando lo encontró, lo llevó de regreso a Antioquía. Los dos se quedaron allí con la iglesia durante todo un año, enseñando a grandes multitudes. (Fue en Antioquía donde, por primera vez, a los creyentes los llamaron «cristianos»).</a:t>
            </a:r>
          </a:p>
        </p:txBody>
      </p:sp>
      <p:grpSp>
        <p:nvGrpSpPr>
          <p:cNvPr name="Group 14" id="14"/>
          <p:cNvGrpSpPr/>
          <p:nvPr/>
        </p:nvGrpSpPr>
        <p:grpSpPr>
          <a:xfrm rot="0">
            <a:off x="2980490" y="932528"/>
            <a:ext cx="1098480" cy="1098480"/>
            <a:chOff x="0" y="0"/>
            <a:chExt cx="812800" cy="81280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8BB87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3079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DAGmfwdNgMs</dc:identifier>
  <dcterms:modified xsi:type="dcterms:W3CDTF">2011-08-01T06:04:30Z</dcterms:modified>
  <cp:revision>1</cp:revision>
  <dc:title>Hechos 11:1-</dc:title>
</cp:coreProperties>
</file>